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2" r:id="rId3"/>
    <p:sldId id="257" r:id="rId4"/>
    <p:sldId id="258" r:id="rId5"/>
    <p:sldId id="263" r:id="rId6"/>
    <p:sldId id="259" r:id="rId7"/>
    <p:sldId id="260" r:id="rId8"/>
    <p:sldId id="264" r:id="rId9"/>
    <p:sldId id="261"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90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3806" name="Group 14"/>
          <p:cNvGrpSpPr>
            <a:grpSpLocks/>
          </p:cNvGrpSpPr>
          <p:nvPr/>
        </p:nvGrpSpPr>
        <p:grpSpPr bwMode="auto">
          <a:xfrm>
            <a:off x="0" y="0"/>
            <a:ext cx="9144000" cy="6858000"/>
            <a:chOff x="0" y="0"/>
            <a:chExt cx="5760" cy="4320"/>
          </a:xfrm>
        </p:grpSpPr>
        <p:sp>
          <p:nvSpPr>
            <p:cNvPr id="33804" name="Rectangle 12"/>
            <p:cNvSpPr>
              <a:spLocks noChangeArrowheads="1"/>
            </p:cNvSpPr>
            <p:nvPr userDrawn="1"/>
          </p:nvSpPr>
          <p:spPr bwMode="white">
            <a:xfrm>
              <a:off x="0" y="2352"/>
              <a:ext cx="5760" cy="864"/>
            </a:xfrm>
            <a:prstGeom prst="rect">
              <a:avLst/>
            </a:prstGeom>
            <a:gradFill rotWithShape="0">
              <a:gsLst>
                <a:gs pos="0">
                  <a:schemeClr val="hlink"/>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794" name="Rectangle 2"/>
            <p:cNvSpPr>
              <a:spLocks noChangeArrowheads="1"/>
            </p:cNvSpPr>
            <p:nvPr userDrawn="1"/>
          </p:nvSpPr>
          <p:spPr bwMode="white">
            <a:xfrm>
              <a:off x="0" y="720"/>
              <a:ext cx="5760" cy="864"/>
            </a:xfrm>
            <a:prstGeom prst="rect">
              <a:avLst/>
            </a:prstGeom>
            <a:gradFill rotWithShape="0">
              <a:gsLst>
                <a:gs pos="0">
                  <a:schemeClr val="hlink"/>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795" name="Rectangle 3"/>
            <p:cNvSpPr>
              <a:spLocks noChangeArrowheads="1"/>
            </p:cNvSpPr>
            <p:nvPr userDrawn="1"/>
          </p:nvSpPr>
          <p:spPr bwMode="white">
            <a:xfrm>
              <a:off x="0" y="4080"/>
              <a:ext cx="5760" cy="240"/>
            </a:xfrm>
            <a:prstGeom prst="rect">
              <a:avLst/>
            </a:prstGeom>
            <a:gradFill rotWithShape="0">
              <a:gsLst>
                <a:gs pos="0">
                  <a:schemeClr val="bg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3803" name="Picture 11" descr="D:\FRONTPAGE THEMES\CONSTRUC\URBBANND.PNG"/>
            <p:cNvPicPr>
              <a:picLocks noChangeAspect="1" noChangeArrowheads="1"/>
            </p:cNvPicPr>
            <p:nvPr userDrawn="1"/>
          </p:nvPicPr>
          <p:blipFill>
            <a:blip r:embed="rId2">
              <a:extLst>
                <a:ext uri="{28A0092B-C50C-407E-A947-70E740481C1C}">
                  <a14:useLocalDpi xmlns:a14="http://schemas.microsoft.com/office/drawing/2010/main" val="0"/>
                </a:ext>
              </a:extLst>
            </a:blip>
            <a:srcRect l="5824" t="8493" r="35922"/>
            <a:stretch>
              <a:fillRect/>
            </a:stretch>
          </p:blipFill>
          <p:spPr bwMode="ltGray">
            <a:xfrm>
              <a:off x="0" y="0"/>
              <a:ext cx="5760" cy="905"/>
            </a:xfrm>
            <a:prstGeom prst="rect">
              <a:avLst/>
            </a:prstGeom>
            <a:noFill/>
            <a:extLst>
              <a:ext uri="{909E8E84-426E-40DD-AFC4-6F175D3DCCD1}">
                <a14:hiddenFill xmlns:a14="http://schemas.microsoft.com/office/drawing/2010/main">
                  <a:solidFill>
                    <a:srgbClr val="FFFFFF"/>
                  </a:solidFill>
                </a14:hiddenFill>
              </a:ext>
            </a:extLst>
          </p:spPr>
        </p:pic>
      </p:grpSp>
      <p:sp>
        <p:nvSpPr>
          <p:cNvPr id="33796" name="Rectangle 4"/>
          <p:cNvSpPr>
            <a:spLocks noGrp="1" noChangeArrowheads="1"/>
          </p:cNvSpPr>
          <p:nvPr>
            <p:ph type="ctrTitle"/>
          </p:nvPr>
        </p:nvSpPr>
        <p:spPr>
          <a:xfrm>
            <a:off x="685800" y="2438400"/>
            <a:ext cx="7772400" cy="1143000"/>
          </a:xfrm>
        </p:spPr>
        <p:txBody>
          <a:bodyPr/>
          <a:lstStyle>
            <a:lvl1pPr>
              <a:defRPr/>
            </a:lvl1pPr>
          </a:lstStyle>
          <a:p>
            <a:pPr lvl="0"/>
            <a:r>
              <a:rPr lang="en-US" altLang="en-US" noProof="0" smtClean="0"/>
              <a:t>Click to edit Master title style</a:t>
            </a:r>
          </a:p>
        </p:txBody>
      </p:sp>
      <p:sp>
        <p:nvSpPr>
          <p:cNvPr id="33797" name="Rectangle 5"/>
          <p:cNvSpPr>
            <a:spLocks noGrp="1" noChangeArrowheads="1"/>
          </p:cNvSpPr>
          <p:nvPr>
            <p:ph type="subTitle" idx="1"/>
          </p:nvPr>
        </p:nvSpPr>
        <p:spPr>
          <a:xfrm>
            <a:off x="1371600" y="3962400"/>
            <a:ext cx="6400800" cy="1752600"/>
          </a:xfrm>
        </p:spPr>
        <p:txBody>
          <a:bodyPr/>
          <a:lstStyle>
            <a:lvl1pPr marL="0" indent="0" algn="ctr">
              <a:buFont typeface="Monotype Sorts" charset="2"/>
              <a:buNone/>
              <a:defRPr/>
            </a:lvl1pPr>
          </a:lstStyle>
          <a:p>
            <a:pPr lvl="0"/>
            <a:r>
              <a:rPr lang="en-US" altLang="en-US" noProof="0" smtClean="0"/>
              <a:t>Click to edit Master subtitle style</a:t>
            </a:r>
          </a:p>
        </p:txBody>
      </p:sp>
      <p:sp>
        <p:nvSpPr>
          <p:cNvPr id="33798" name="Rectangle 6"/>
          <p:cNvSpPr>
            <a:spLocks noGrp="1" noChangeArrowheads="1"/>
          </p:cNvSpPr>
          <p:nvPr>
            <p:ph type="dt" sz="half" idx="2"/>
          </p:nvPr>
        </p:nvSpPr>
        <p:spPr>
          <a:xfrm>
            <a:off x="685800" y="6248400"/>
            <a:ext cx="1905000" cy="457200"/>
          </a:xfrm>
        </p:spPr>
        <p:txBody>
          <a:bodyPr/>
          <a:lstStyle>
            <a:lvl1pPr>
              <a:defRPr/>
            </a:lvl1pPr>
          </a:lstStyle>
          <a:p>
            <a:fld id="{51DFF590-F59F-41F2-8D10-F11648B7FF30}" type="datetimeFigureOut">
              <a:rPr lang="en-US" smtClean="0"/>
              <a:t>1/30/2020</a:t>
            </a:fld>
            <a:endParaRPr lang="en-US"/>
          </a:p>
        </p:txBody>
      </p:sp>
      <p:sp>
        <p:nvSpPr>
          <p:cNvPr id="33799" name="Rectangle 7"/>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33800" name="Rectangle 8"/>
          <p:cNvSpPr>
            <a:spLocks noGrp="1" noChangeArrowheads="1"/>
          </p:cNvSpPr>
          <p:nvPr>
            <p:ph type="sldNum" sz="quarter" idx="4"/>
          </p:nvPr>
        </p:nvSpPr>
        <p:spPr>
          <a:xfrm>
            <a:off x="6553200" y="6248400"/>
            <a:ext cx="1905000" cy="457200"/>
          </a:xfrm>
        </p:spPr>
        <p:txBody>
          <a:bodyPr/>
          <a:lstStyle>
            <a:lvl1pPr>
              <a:defRPr/>
            </a:lvl1pPr>
          </a:lstStyle>
          <a:p>
            <a:fld id="{AB38A38E-CBFC-4937-85F6-FE50DDEC3FE5}"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1DFF590-F59F-41F2-8D10-F11648B7FF30}" type="datetimeFigureOut">
              <a:rPr lang="en-US" smtClean="0"/>
              <a:t>1/30/2020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B38A38E-CBFC-4937-85F6-FE50DDEC3FE5}" type="slidenum">
              <a:rPr lang="en-US" smtClean="0"/>
              <a:t>‹#›</a:t>
            </a:fld>
            <a:endParaRPr lang="en-US"/>
          </a:p>
        </p:txBody>
      </p:sp>
    </p:spTree>
    <p:extLst>
      <p:ext uri="{BB962C8B-B14F-4D97-AF65-F5344CB8AC3E}">
        <p14:creationId xmlns:p14="http://schemas.microsoft.com/office/powerpoint/2010/main" val="168890881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33400"/>
            <a:ext cx="19431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33400"/>
            <a:ext cx="56769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1DFF590-F59F-41F2-8D10-F11648B7FF30}" type="datetimeFigureOut">
              <a:rPr lang="en-US" smtClean="0"/>
              <a:t>1/30/2020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B38A38E-CBFC-4937-85F6-FE50DDEC3FE5}" type="slidenum">
              <a:rPr lang="en-US" smtClean="0"/>
              <a:t>‹#›</a:t>
            </a:fld>
            <a:endParaRPr lang="en-US"/>
          </a:p>
        </p:txBody>
      </p:sp>
    </p:spTree>
    <p:extLst>
      <p:ext uri="{BB962C8B-B14F-4D97-AF65-F5344CB8AC3E}">
        <p14:creationId xmlns:p14="http://schemas.microsoft.com/office/powerpoint/2010/main" val="127913012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1DFF590-F59F-41F2-8D10-F11648B7FF30}" type="datetimeFigureOut">
              <a:rPr lang="en-US" smtClean="0"/>
              <a:t>1/30/2020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B38A38E-CBFC-4937-85F6-FE50DDEC3FE5}" type="slidenum">
              <a:rPr lang="en-US" smtClean="0"/>
              <a:t>‹#›</a:t>
            </a:fld>
            <a:endParaRPr lang="en-US"/>
          </a:p>
        </p:txBody>
      </p:sp>
    </p:spTree>
    <p:extLst>
      <p:ext uri="{BB962C8B-B14F-4D97-AF65-F5344CB8AC3E}">
        <p14:creationId xmlns:p14="http://schemas.microsoft.com/office/powerpoint/2010/main" val="159629821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1DFF590-F59F-41F2-8D10-F11648B7FF30}" type="datetimeFigureOut">
              <a:rPr lang="en-US" smtClean="0"/>
              <a:t>1/30/2020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B38A38E-CBFC-4937-85F6-FE50DDEC3FE5}" type="slidenum">
              <a:rPr lang="en-US" smtClean="0"/>
              <a:t>‹#›</a:t>
            </a:fld>
            <a:endParaRPr lang="en-US"/>
          </a:p>
        </p:txBody>
      </p:sp>
    </p:spTree>
    <p:extLst>
      <p:ext uri="{BB962C8B-B14F-4D97-AF65-F5344CB8AC3E}">
        <p14:creationId xmlns:p14="http://schemas.microsoft.com/office/powerpoint/2010/main" val="236161351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51DFF590-F59F-41F2-8D10-F11648B7FF30}" type="datetimeFigureOut">
              <a:rPr lang="en-US" smtClean="0"/>
              <a:t>1/30/2020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B38A38E-CBFC-4937-85F6-FE50DDEC3FE5}" type="slidenum">
              <a:rPr lang="en-US" smtClean="0"/>
              <a:t>‹#›</a:t>
            </a:fld>
            <a:endParaRPr lang="en-US"/>
          </a:p>
        </p:txBody>
      </p:sp>
    </p:spTree>
    <p:extLst>
      <p:ext uri="{BB962C8B-B14F-4D97-AF65-F5344CB8AC3E}">
        <p14:creationId xmlns:p14="http://schemas.microsoft.com/office/powerpoint/2010/main" val="84831971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51DFF590-F59F-41F2-8D10-F11648B7FF30}" type="datetimeFigureOut">
              <a:rPr lang="en-US" smtClean="0"/>
              <a:t>1/30/2020</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B38A38E-CBFC-4937-85F6-FE50DDEC3FE5}" type="slidenum">
              <a:rPr lang="en-US" smtClean="0"/>
              <a:t>‹#›</a:t>
            </a:fld>
            <a:endParaRPr lang="en-US"/>
          </a:p>
        </p:txBody>
      </p:sp>
    </p:spTree>
    <p:extLst>
      <p:ext uri="{BB962C8B-B14F-4D97-AF65-F5344CB8AC3E}">
        <p14:creationId xmlns:p14="http://schemas.microsoft.com/office/powerpoint/2010/main" val="208172247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51DFF590-F59F-41F2-8D10-F11648B7FF30}" type="datetimeFigureOut">
              <a:rPr lang="en-US" smtClean="0"/>
              <a:t>1/30/2020</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B38A38E-CBFC-4937-85F6-FE50DDEC3FE5}" type="slidenum">
              <a:rPr lang="en-US" smtClean="0"/>
              <a:t>‹#›</a:t>
            </a:fld>
            <a:endParaRPr lang="en-US"/>
          </a:p>
        </p:txBody>
      </p:sp>
    </p:spTree>
    <p:extLst>
      <p:ext uri="{BB962C8B-B14F-4D97-AF65-F5344CB8AC3E}">
        <p14:creationId xmlns:p14="http://schemas.microsoft.com/office/powerpoint/2010/main" val="301363420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51DFF590-F59F-41F2-8D10-F11648B7FF30}" type="datetimeFigureOut">
              <a:rPr lang="en-US" smtClean="0"/>
              <a:t>1/30/2020</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B38A38E-CBFC-4937-85F6-FE50DDEC3FE5}" type="slidenum">
              <a:rPr lang="en-US" smtClean="0"/>
              <a:t>‹#›</a:t>
            </a:fld>
            <a:endParaRPr lang="en-US"/>
          </a:p>
        </p:txBody>
      </p:sp>
    </p:spTree>
    <p:extLst>
      <p:ext uri="{BB962C8B-B14F-4D97-AF65-F5344CB8AC3E}">
        <p14:creationId xmlns:p14="http://schemas.microsoft.com/office/powerpoint/2010/main" val="424758586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1DFF590-F59F-41F2-8D10-F11648B7FF30}" type="datetimeFigureOut">
              <a:rPr lang="en-US" smtClean="0"/>
              <a:t>1/30/2020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B38A38E-CBFC-4937-85F6-FE50DDEC3FE5}" type="slidenum">
              <a:rPr lang="en-US" smtClean="0"/>
              <a:t>‹#›</a:t>
            </a:fld>
            <a:endParaRPr lang="en-US"/>
          </a:p>
        </p:txBody>
      </p:sp>
    </p:spTree>
    <p:extLst>
      <p:ext uri="{BB962C8B-B14F-4D97-AF65-F5344CB8AC3E}">
        <p14:creationId xmlns:p14="http://schemas.microsoft.com/office/powerpoint/2010/main" val="323842418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1DFF590-F59F-41F2-8D10-F11648B7FF30}" type="datetimeFigureOut">
              <a:rPr lang="en-US" smtClean="0"/>
              <a:t>1/30/2020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B38A38E-CBFC-4937-85F6-FE50DDEC3FE5}" type="slidenum">
              <a:rPr lang="en-US" smtClean="0"/>
              <a:t>‹#›</a:t>
            </a:fld>
            <a:endParaRPr lang="en-US"/>
          </a:p>
        </p:txBody>
      </p:sp>
    </p:spTree>
    <p:extLst>
      <p:ext uri="{BB962C8B-B14F-4D97-AF65-F5344CB8AC3E}">
        <p14:creationId xmlns:p14="http://schemas.microsoft.com/office/powerpoint/2010/main" val="261126292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2540" name="Group 12"/>
          <p:cNvGrpSpPr>
            <a:grpSpLocks/>
          </p:cNvGrpSpPr>
          <p:nvPr/>
        </p:nvGrpSpPr>
        <p:grpSpPr bwMode="auto">
          <a:xfrm>
            <a:off x="0" y="0"/>
            <a:ext cx="9144000" cy="6858000"/>
            <a:chOff x="0" y="0"/>
            <a:chExt cx="5760" cy="4320"/>
          </a:xfrm>
        </p:grpSpPr>
        <p:sp>
          <p:nvSpPr>
            <p:cNvPr id="22530" name="Rectangle 2"/>
            <p:cNvSpPr>
              <a:spLocks noChangeArrowheads="1"/>
            </p:cNvSpPr>
            <p:nvPr/>
          </p:nvSpPr>
          <p:spPr bwMode="white">
            <a:xfrm>
              <a:off x="0" y="0"/>
              <a:ext cx="5760" cy="1200"/>
            </a:xfrm>
            <a:prstGeom prst="rect">
              <a:avLst/>
            </a:prstGeom>
            <a:gradFill rotWithShape="0">
              <a:gsLst>
                <a:gs pos="0">
                  <a:schemeClr val="hlink"/>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2" name="Rectangle 4"/>
            <p:cNvSpPr>
              <a:spLocks noChangeArrowheads="1"/>
            </p:cNvSpPr>
            <p:nvPr/>
          </p:nvSpPr>
          <p:spPr bwMode="white">
            <a:xfrm>
              <a:off x="0" y="4080"/>
              <a:ext cx="5760" cy="240"/>
            </a:xfrm>
            <a:prstGeom prst="rect">
              <a:avLst/>
            </a:prstGeom>
            <a:gradFill rotWithShape="0">
              <a:gsLst>
                <a:gs pos="0">
                  <a:schemeClr val="bg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2538" name="Picture 10" descr="D:\FRONTPAGE THEMES\CONSTRUC\URBBANND.PNG"/>
            <p:cNvPicPr>
              <a:picLocks noChangeAspect="1" noChangeArrowheads="1"/>
            </p:cNvPicPr>
            <p:nvPr/>
          </p:nvPicPr>
          <p:blipFill>
            <a:blip r:embed="rId13">
              <a:extLst>
                <a:ext uri="{28A0092B-C50C-407E-A947-70E740481C1C}">
                  <a14:useLocalDpi xmlns:a14="http://schemas.microsoft.com/office/drawing/2010/main" val="0"/>
                </a:ext>
              </a:extLst>
            </a:blip>
            <a:srcRect t="66667"/>
            <a:stretch>
              <a:fillRect/>
            </a:stretch>
          </p:blipFill>
          <p:spPr bwMode="ltGray">
            <a:xfrm>
              <a:off x="0" y="0"/>
              <a:ext cx="5760" cy="192"/>
            </a:xfrm>
            <a:prstGeom prst="rect">
              <a:avLst/>
            </a:prstGeom>
            <a:noFill/>
            <a:extLst>
              <a:ext uri="{909E8E84-426E-40DD-AFC4-6F175D3DCCD1}">
                <a14:hiddenFill xmlns:a14="http://schemas.microsoft.com/office/drawing/2010/main">
                  <a:solidFill>
                    <a:srgbClr val="FFFFFF"/>
                  </a:solidFill>
                </a14:hiddenFill>
              </a:ext>
            </a:extLst>
          </p:spPr>
        </p:pic>
      </p:grpSp>
      <p:sp>
        <p:nvSpPr>
          <p:cNvPr id="22533" name="Rectangle 5"/>
          <p:cNvSpPr>
            <a:spLocks noGrp="1" noChangeArrowheads="1"/>
          </p:cNvSpPr>
          <p:nvPr>
            <p:ph type="title"/>
          </p:nvPr>
        </p:nvSpPr>
        <p:spPr bwMode="auto">
          <a:xfrm>
            <a:off x="685800" y="533400"/>
            <a:ext cx="7772400" cy="1143000"/>
          </a:xfrm>
          <a:prstGeom prst="rect">
            <a:avLst/>
          </a:prstGeom>
          <a:noFill/>
          <a:ln>
            <a:noFill/>
          </a:ln>
          <a:effectLst>
            <a:outerShdw dist="35921"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22534" name="Rectangle 6"/>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2535" name="Rectangle 7"/>
          <p:cNvSpPr>
            <a:spLocks noGrp="1" noChangeArrowheads="1"/>
          </p:cNvSpPr>
          <p:nvPr>
            <p:ph type="dt" sz="half" idx="2"/>
          </p:nvPr>
        </p:nvSpPr>
        <p:spPr bwMode="auto">
          <a:xfrm>
            <a:off x="685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vl1pPr>
          </a:lstStyle>
          <a:p>
            <a:fld id="{51DFF590-F59F-41F2-8D10-F11648B7FF30}" type="datetimeFigureOut">
              <a:rPr lang="en-US" smtClean="0"/>
              <a:t>1/30/2020</a:t>
            </a:fld>
            <a:endParaRPr lang="en-US"/>
          </a:p>
        </p:txBody>
      </p:sp>
      <p:sp>
        <p:nvSpPr>
          <p:cNvPr id="22536" name="Rectangle 8"/>
          <p:cNvSpPr>
            <a:spLocks noGrp="1" noChangeArrowheads="1"/>
          </p:cNvSpPr>
          <p:nvPr>
            <p:ph type="ftr" sz="quarter" idx="3"/>
          </p:nvPr>
        </p:nvSpPr>
        <p:spPr bwMode="auto">
          <a:xfrm>
            <a:off x="31242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22537" name="Rectangle 9"/>
          <p:cNvSpPr>
            <a:spLocks noGrp="1" noChangeArrowheads="1"/>
          </p:cNvSpPr>
          <p:nvPr>
            <p:ph type="sldNum" sz="quarter" idx="4"/>
          </p:nvPr>
        </p:nvSpPr>
        <p:spPr bwMode="auto">
          <a:xfrm>
            <a:off x="65532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fld id="{AB38A38E-CBFC-4937-85F6-FE50DDEC3FE5}" type="slidenum">
              <a:rPr lang="en-US" smtClean="0"/>
              <a:t>‹#›</a:t>
            </a:fld>
            <a:endParaRPr lang="en-US"/>
          </a:p>
        </p:txBody>
      </p:sp>
    </p:spTree>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Impact" pitchFamily="34" charset="0"/>
        </a:defRPr>
      </a:lvl2pPr>
      <a:lvl3pPr algn="l" rtl="0" eaLnBrk="1" fontAlgn="base" hangingPunct="1">
        <a:spcBef>
          <a:spcPct val="0"/>
        </a:spcBef>
        <a:spcAft>
          <a:spcPct val="0"/>
        </a:spcAft>
        <a:defRPr sz="4400">
          <a:solidFill>
            <a:schemeClr val="tx2"/>
          </a:solidFill>
          <a:latin typeface="Impact" pitchFamily="34" charset="0"/>
        </a:defRPr>
      </a:lvl3pPr>
      <a:lvl4pPr algn="l" rtl="0" eaLnBrk="1" fontAlgn="base" hangingPunct="1">
        <a:spcBef>
          <a:spcPct val="0"/>
        </a:spcBef>
        <a:spcAft>
          <a:spcPct val="0"/>
        </a:spcAft>
        <a:defRPr sz="4400">
          <a:solidFill>
            <a:schemeClr val="tx2"/>
          </a:solidFill>
          <a:latin typeface="Impact" pitchFamily="34" charset="0"/>
        </a:defRPr>
      </a:lvl4pPr>
      <a:lvl5pPr algn="l" rtl="0" eaLnBrk="1" fontAlgn="base" hangingPunct="1">
        <a:spcBef>
          <a:spcPct val="0"/>
        </a:spcBef>
        <a:spcAft>
          <a:spcPct val="0"/>
        </a:spcAft>
        <a:defRPr sz="4400">
          <a:solidFill>
            <a:schemeClr val="tx2"/>
          </a:solidFill>
          <a:latin typeface="Impact" pitchFamily="34" charset="0"/>
        </a:defRPr>
      </a:lvl5pPr>
      <a:lvl6pPr marL="457200" algn="l" rtl="0" eaLnBrk="1" fontAlgn="base" hangingPunct="1">
        <a:spcBef>
          <a:spcPct val="0"/>
        </a:spcBef>
        <a:spcAft>
          <a:spcPct val="0"/>
        </a:spcAft>
        <a:defRPr sz="4400">
          <a:solidFill>
            <a:schemeClr val="tx2"/>
          </a:solidFill>
          <a:latin typeface="Impact" pitchFamily="34" charset="0"/>
        </a:defRPr>
      </a:lvl6pPr>
      <a:lvl7pPr marL="914400" algn="l" rtl="0" eaLnBrk="1" fontAlgn="base" hangingPunct="1">
        <a:spcBef>
          <a:spcPct val="0"/>
        </a:spcBef>
        <a:spcAft>
          <a:spcPct val="0"/>
        </a:spcAft>
        <a:defRPr sz="4400">
          <a:solidFill>
            <a:schemeClr val="tx2"/>
          </a:solidFill>
          <a:latin typeface="Impact" pitchFamily="34" charset="0"/>
        </a:defRPr>
      </a:lvl7pPr>
      <a:lvl8pPr marL="1371600" algn="l" rtl="0" eaLnBrk="1" fontAlgn="base" hangingPunct="1">
        <a:spcBef>
          <a:spcPct val="0"/>
        </a:spcBef>
        <a:spcAft>
          <a:spcPct val="0"/>
        </a:spcAft>
        <a:defRPr sz="4400">
          <a:solidFill>
            <a:schemeClr val="tx2"/>
          </a:solidFill>
          <a:latin typeface="Impact" pitchFamily="34" charset="0"/>
        </a:defRPr>
      </a:lvl8pPr>
      <a:lvl9pPr marL="1828800" algn="l" rtl="0" eaLnBrk="1" fontAlgn="base" hangingPunct="1">
        <a:spcBef>
          <a:spcPct val="0"/>
        </a:spcBef>
        <a:spcAft>
          <a:spcPct val="0"/>
        </a:spcAft>
        <a:defRPr sz="4400">
          <a:solidFill>
            <a:schemeClr val="tx2"/>
          </a:solidFill>
          <a:latin typeface="Impact" pitchFamily="34" charset="0"/>
        </a:defRPr>
      </a:lvl9pPr>
    </p:titleStyle>
    <p:bodyStyle>
      <a:lvl1pPr marL="342900" indent="-342900" algn="l" rtl="0" eaLnBrk="1" fontAlgn="base" hangingPunct="1">
        <a:spcBef>
          <a:spcPct val="20000"/>
        </a:spcBef>
        <a:spcAft>
          <a:spcPct val="0"/>
        </a:spcAft>
        <a:buClr>
          <a:schemeClr val="accent1"/>
        </a:buClr>
        <a:buSzPct val="80000"/>
        <a:buFont typeface="Monotype Sorts" charset="2"/>
        <a:buChar char="ò"/>
        <a:defRPr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4"/>
        </a:buBlip>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lr>
          <a:schemeClr val="accent1"/>
        </a:buClr>
        <a:buSzPct val="75000"/>
        <a:buFont typeface="Monotype Sorts" charset="2"/>
        <a:buChar char="u"/>
        <a:defRPr sz="2000">
          <a:solidFill>
            <a:schemeClr val="tx1"/>
          </a:solidFill>
          <a:latin typeface="+mn-lt"/>
        </a:defRPr>
      </a:lvl4pPr>
      <a:lvl5pPr marL="2057400" indent="-228600" algn="l" rtl="0" eaLnBrk="1" fontAlgn="base" hangingPunct="1">
        <a:spcBef>
          <a:spcPct val="20000"/>
        </a:spcBef>
        <a:spcAft>
          <a:spcPct val="0"/>
        </a:spcAft>
        <a:buBlip>
          <a:blip r:embed="rId14"/>
        </a:buBlip>
        <a:defRPr sz="2000">
          <a:solidFill>
            <a:schemeClr val="tx1"/>
          </a:solidFill>
          <a:latin typeface="+mn-lt"/>
        </a:defRPr>
      </a:lvl5pPr>
      <a:lvl6pPr marL="2514600" indent="-228600" algn="l" rtl="0" eaLnBrk="1" fontAlgn="base" hangingPunct="1">
        <a:spcBef>
          <a:spcPct val="20000"/>
        </a:spcBef>
        <a:spcAft>
          <a:spcPct val="0"/>
        </a:spcAft>
        <a:buBlip>
          <a:blip r:embed="rId14"/>
        </a:buBlip>
        <a:defRPr sz="2000">
          <a:solidFill>
            <a:schemeClr val="tx1"/>
          </a:solidFill>
          <a:latin typeface="+mn-lt"/>
        </a:defRPr>
      </a:lvl6pPr>
      <a:lvl7pPr marL="2971800" indent="-228600" algn="l" rtl="0" eaLnBrk="1" fontAlgn="base" hangingPunct="1">
        <a:spcBef>
          <a:spcPct val="20000"/>
        </a:spcBef>
        <a:spcAft>
          <a:spcPct val="0"/>
        </a:spcAft>
        <a:buBlip>
          <a:blip r:embed="rId14"/>
        </a:buBlip>
        <a:defRPr sz="2000">
          <a:solidFill>
            <a:schemeClr val="tx1"/>
          </a:solidFill>
          <a:latin typeface="+mn-lt"/>
        </a:defRPr>
      </a:lvl7pPr>
      <a:lvl8pPr marL="3429000" indent="-228600" algn="l" rtl="0" eaLnBrk="1" fontAlgn="base" hangingPunct="1">
        <a:spcBef>
          <a:spcPct val="20000"/>
        </a:spcBef>
        <a:spcAft>
          <a:spcPct val="0"/>
        </a:spcAft>
        <a:buBlip>
          <a:blip r:embed="rId14"/>
        </a:buBlip>
        <a:defRPr sz="2000">
          <a:solidFill>
            <a:schemeClr val="tx1"/>
          </a:solidFill>
          <a:latin typeface="+mn-lt"/>
        </a:defRPr>
      </a:lvl8pPr>
      <a:lvl9pPr marL="3886200" indent="-228600" algn="l" rtl="0" eaLnBrk="1" fontAlgn="base" hangingPunct="1">
        <a:spcBef>
          <a:spcPct val="20000"/>
        </a:spcBef>
        <a:spcAft>
          <a:spcPct val="0"/>
        </a:spcAft>
        <a:buBlip>
          <a:blip r:embed="rId14"/>
        </a:buBlip>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Frozen Dreams Discussion</a:t>
            </a:r>
            <a:endParaRPr lang="en-US" dirty="0"/>
          </a:p>
        </p:txBody>
      </p:sp>
      <p:sp>
        <p:nvSpPr>
          <p:cNvPr id="3" name="Subtitle 2"/>
          <p:cNvSpPr>
            <a:spLocks noGrp="1"/>
          </p:cNvSpPr>
          <p:nvPr>
            <p:ph type="subTitle" idx="1"/>
          </p:nvPr>
        </p:nvSpPr>
        <p:spPr/>
        <p:txBody>
          <a:bodyPr/>
          <a:lstStyle/>
          <a:p>
            <a:r>
              <a:rPr lang="en-US" dirty="0" smtClean="0"/>
              <a:t>February Scope</a:t>
            </a:r>
            <a:endParaRPr lang="en-US" dirty="0"/>
          </a:p>
        </p:txBody>
      </p:sp>
    </p:spTree>
    <p:extLst>
      <p:ext uri="{BB962C8B-B14F-4D97-AF65-F5344CB8AC3E}">
        <p14:creationId xmlns:p14="http://schemas.microsoft.com/office/powerpoint/2010/main" val="31191045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effectLst>
                  <a:outerShdw blurRad="38100" dist="38100" dir="2700000" algn="tl">
                    <a:srgbClr val="000000">
                      <a:alpha val="43137"/>
                    </a:srgbClr>
                  </a:outerShdw>
                </a:effectLst>
              </a:rPr>
              <a:t>Question 4</a:t>
            </a:r>
            <a:endParaRPr lang="en-US" b="0"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2996989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tx2"/>
                </a:solidFill>
              </a:rPr>
              <a:t>What does the illustrated map on page 8 help you understand? (text features)</a:t>
            </a:r>
            <a:endParaRPr lang="en-US" sz="3600" dirty="0"/>
          </a:p>
        </p:txBody>
      </p:sp>
      <p:sp>
        <p:nvSpPr>
          <p:cNvPr id="3" name="Content Placeholder 2"/>
          <p:cNvSpPr>
            <a:spLocks noGrp="1"/>
          </p:cNvSpPr>
          <p:nvPr>
            <p:ph idx="1"/>
          </p:nvPr>
        </p:nvSpPr>
        <p:spPr/>
        <p:txBody>
          <a:bodyPr/>
          <a:lstStyle/>
          <a:p>
            <a:r>
              <a:rPr lang="en-US" sz="3600" dirty="0">
                <a:solidFill>
                  <a:schemeClr val="tx1"/>
                </a:solidFill>
              </a:rPr>
              <a:t>The illustrated map shows where the North Pole is located on a three-dimensional illustration of the globe. The map also shows Henson and Peary’s route, features some of the animals that live in the Arctic, and indicates how Henson and Peary’s expedition traveled (by boat and by dogsled). </a:t>
            </a:r>
            <a:endParaRPr lang="en-US" sz="3600" dirty="0"/>
          </a:p>
        </p:txBody>
      </p:sp>
    </p:spTree>
    <p:extLst>
      <p:ext uri="{BB962C8B-B14F-4D97-AF65-F5344CB8AC3E}">
        <p14:creationId xmlns:p14="http://schemas.microsoft.com/office/powerpoint/2010/main" val="189882015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effectLst>
                  <a:outerShdw blurRad="38100" dist="38100" dir="2700000" algn="tl">
                    <a:srgbClr val="000000">
                      <a:alpha val="43137"/>
                    </a:srgbClr>
                  </a:outerShdw>
                </a:effectLst>
              </a:rPr>
              <a:t>Question 5</a:t>
            </a:r>
            <a:endParaRPr lang="en-US" b="0"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0887632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solidFill>
                  <a:schemeClr val="tx2"/>
                </a:solidFill>
                <a:effectLst>
                  <a:outerShdw blurRad="38100" dist="38100" dir="2700000" algn="tl">
                    <a:srgbClr val="000000">
                      <a:alpha val="43137"/>
                    </a:srgbClr>
                  </a:outerShdw>
                </a:effectLst>
              </a:rPr>
              <a:t>On page 9, Tarshis writes that in the 1960s, “the accomplishments of African </a:t>
            </a:r>
            <a:r>
              <a:rPr lang="en-US" sz="2400" dirty="0" smtClean="0">
                <a:solidFill>
                  <a:schemeClr val="tx2"/>
                </a:solidFill>
                <a:effectLst>
                  <a:outerShdw blurRad="38100" dist="38100" dir="2700000" algn="tl">
                    <a:srgbClr val="000000">
                      <a:alpha val="43137"/>
                    </a:srgbClr>
                  </a:outerShdw>
                </a:effectLst>
              </a:rPr>
              <a:t>Americans began </a:t>
            </a:r>
            <a:r>
              <a:rPr lang="en-US" sz="2400" dirty="0">
                <a:solidFill>
                  <a:schemeClr val="tx2"/>
                </a:solidFill>
                <a:effectLst>
                  <a:outerShdw blurRad="38100" dist="38100" dir="2700000" algn="tl">
                    <a:srgbClr val="000000">
                      <a:alpha val="43137"/>
                    </a:srgbClr>
                  </a:outerShdw>
                </a:effectLst>
              </a:rPr>
              <a:t>to rise up and out of history’s shadows.” What does she mean by “</a:t>
            </a:r>
            <a:r>
              <a:rPr lang="en-US" sz="2400" dirty="0" smtClean="0">
                <a:solidFill>
                  <a:schemeClr val="tx2"/>
                </a:solidFill>
                <a:effectLst>
                  <a:outerShdw blurRad="38100" dist="38100" dir="2700000" algn="tl">
                    <a:srgbClr val="000000">
                      <a:alpha val="43137"/>
                    </a:srgbClr>
                  </a:outerShdw>
                </a:effectLst>
              </a:rPr>
              <a:t>history’s shadows</a:t>
            </a:r>
            <a:r>
              <a:rPr lang="en-US" sz="2400" dirty="0">
                <a:solidFill>
                  <a:schemeClr val="tx2"/>
                </a:solidFill>
                <a:effectLst>
                  <a:outerShdw blurRad="38100" dist="38100" dir="2700000" algn="tl">
                    <a:srgbClr val="000000">
                      <a:alpha val="43137"/>
                    </a:srgbClr>
                  </a:outerShdw>
                </a:effectLst>
              </a:rPr>
              <a:t>”? (figurative language)</a:t>
            </a:r>
            <a:endParaRPr lang="en-US" sz="2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4400" dirty="0">
                <a:solidFill>
                  <a:schemeClr val="tx1"/>
                </a:solidFill>
                <a:effectLst>
                  <a:outerShdw blurRad="38100" dist="38100" dir="2700000" algn="tl">
                    <a:srgbClr val="000000">
                      <a:alpha val="43137"/>
                    </a:srgbClr>
                  </a:outerShdw>
                </a:effectLst>
              </a:rPr>
              <a:t>She means events and accomplishments that have gone unrecognized. She means it is as though these events are in the dark, shadowy corners of a room where no one can see them. </a:t>
            </a:r>
            <a:endParaRPr lang="en-US" sz="4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9582274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8555466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tx2"/>
                </a:solidFill>
                <a:effectLst>
                  <a:outerShdw blurRad="38100" dist="38100" dir="2700000" algn="tl">
                    <a:srgbClr val="000000">
                      <a:alpha val="43137"/>
                    </a:srgbClr>
                  </a:outerShdw>
                </a:effectLst>
              </a:rPr>
              <a:t>Analyze the title of the article. How can a dream be frozen</a:t>
            </a:r>
            <a:r>
              <a:rPr lang="en-US" sz="3600" dirty="0" smtClean="0">
                <a:solidFill>
                  <a:schemeClr val="tx2"/>
                </a:solidFill>
                <a:effectLst>
                  <a:outerShdw blurRad="38100" dist="38100" dir="2700000" algn="tl">
                    <a:srgbClr val="000000">
                      <a:alpha val="43137"/>
                    </a:srgbClr>
                  </a:outerShdw>
                </a:effectLst>
              </a:rPr>
              <a:t>? (</a:t>
            </a:r>
            <a:r>
              <a:rPr lang="en-US" sz="3600" dirty="0">
                <a:solidFill>
                  <a:schemeClr val="tx2"/>
                </a:solidFill>
                <a:effectLst>
                  <a:outerShdw blurRad="38100" dist="38100" dir="2700000" algn="tl">
                    <a:srgbClr val="000000">
                      <a:alpha val="43137"/>
                    </a:srgbClr>
                  </a:outerShdw>
                </a:effectLst>
              </a:rPr>
              <a:t>text features)</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4800" dirty="0">
                <a:solidFill>
                  <a:schemeClr val="tx1"/>
                </a:solidFill>
                <a:effectLst>
                  <a:outerShdw blurRad="38100" dist="38100" dir="2700000" algn="tl">
                    <a:srgbClr val="000000">
                      <a:alpha val="43137"/>
                    </a:srgbClr>
                  </a:outerShdw>
                </a:effectLst>
              </a:rPr>
              <a:t>The title has two meanings. On one level, it refers to Henson’s dream of reaching the North Pole—a frozen land. </a:t>
            </a:r>
            <a:endParaRPr lang="en-US" sz="4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2146696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effectLst>
                  <a:outerShdw blurRad="38100" dist="38100" dir="2700000" algn="tl">
                    <a:srgbClr val="000000">
                      <a:alpha val="43137"/>
                    </a:srgbClr>
                  </a:outerShdw>
                </a:effectLst>
              </a:rPr>
              <a:t>Analyze the title of the article. How does the title relate to Henson? (text features)</a:t>
            </a:r>
            <a:endParaRPr lang="en-US"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4000" dirty="0">
                <a:solidFill>
                  <a:schemeClr val="tx1"/>
                </a:solidFill>
                <a:effectLst>
                  <a:outerShdw blurRad="38100" dist="38100" dir="2700000" algn="tl">
                    <a:srgbClr val="000000">
                      <a:alpha val="43137"/>
                    </a:srgbClr>
                  </a:outerShdw>
                </a:effectLst>
              </a:rPr>
              <a:t>On another level, it refers to how Henson’s dream was almost stopped, or “frozen,” by the injustices that he endured: He was not given a proper job title or acknowledgment of his skill, and he received little recognition for his achievements. </a:t>
            </a:r>
            <a:endParaRPr lang="en-US"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6839720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b="1" dirty="0">
                <a:solidFill>
                  <a:schemeClr val="tx2"/>
                </a:solidFill>
                <a:effectLst>
                  <a:outerShdw blurRad="38100" dist="38100" dir="2700000" algn="tl">
                    <a:srgbClr val="000000">
                      <a:alpha val="43137"/>
                    </a:srgbClr>
                  </a:outerShdw>
                </a:effectLst>
              </a:rPr>
              <a:t>Critical-Thinking Questions</a:t>
            </a:r>
            <a:br>
              <a:rPr lang="en-US" sz="4800" b="1" dirty="0">
                <a:solidFill>
                  <a:schemeClr val="tx2"/>
                </a:solidFill>
                <a:effectLst>
                  <a:outerShdw blurRad="38100" dist="38100" dir="2700000" algn="tl">
                    <a:srgbClr val="000000">
                      <a:alpha val="43137"/>
                    </a:srgbClr>
                  </a:outerShdw>
                </a:effectLst>
              </a:rPr>
            </a:br>
            <a:r>
              <a:rPr lang="en-US" sz="4800" b="1" dirty="0">
                <a:solidFill>
                  <a:schemeClr val="tx2"/>
                </a:solidFill>
                <a:effectLst>
                  <a:outerShdw blurRad="38100" dist="38100" dir="2700000" algn="tl">
                    <a:srgbClr val="000000">
                      <a:alpha val="43137"/>
                    </a:srgbClr>
                  </a:outerShdw>
                </a:effectLst>
              </a:rPr>
              <a:t>“Frozen Dreams”</a:t>
            </a:r>
            <a:endParaRPr lang="en-US" sz="48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0070340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3013606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chemeClr val="tx2"/>
                </a:solidFill>
                <a:effectLst>
                  <a:outerShdw blurRad="38100" dist="38100" dir="2700000" algn="tl">
                    <a:srgbClr val="000000">
                      <a:alpha val="43137"/>
                    </a:srgbClr>
                  </a:outerShdw>
                </a:effectLst>
              </a:rPr>
              <a:t>Why is it important to learn about figures from the past who have been left out of </a:t>
            </a:r>
            <a:r>
              <a:rPr lang="en-US" sz="3200" dirty="0" smtClean="0">
                <a:solidFill>
                  <a:schemeClr val="tx2"/>
                </a:solidFill>
                <a:effectLst>
                  <a:outerShdw blurRad="38100" dist="38100" dir="2700000" algn="tl">
                    <a:srgbClr val="000000">
                      <a:alpha val="43137"/>
                    </a:srgbClr>
                  </a:outerShdw>
                </a:effectLst>
              </a:rPr>
              <a:t>history books</a:t>
            </a:r>
            <a:r>
              <a:rPr lang="en-US" sz="3200" dirty="0">
                <a:solidFill>
                  <a:schemeClr val="tx2"/>
                </a:solidFill>
                <a:effectLst>
                  <a:outerShdw blurRad="38100" dist="38100" dir="2700000" algn="tl">
                    <a:srgbClr val="000000">
                      <a:alpha val="43137"/>
                    </a:srgbClr>
                  </a:outerShdw>
                </a:effectLst>
              </a:rPr>
              <a:t>?</a:t>
            </a:r>
            <a:endParaRPr lang="en-US"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a:solidFill>
                  <a:schemeClr val="tx1"/>
                </a:solidFill>
                <a:effectLst>
                  <a:outerShdw blurRad="38100" dist="38100" dir="2700000" algn="tl">
                    <a:srgbClr val="000000">
                      <a:alpha val="43137"/>
                    </a:srgbClr>
                  </a:outerShdw>
                </a:effectLst>
              </a:rPr>
              <a:t>Students may say it is unjust that men and women who made enormous contributions to the world have been overlooked or ignored because of discrimination. By learning about these people, we ensure that they become a part of our acknowledged history and are honored and remembered. Learning about their lives also gives us a more complete understanding of our past. </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3033189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0" dirty="0" smtClean="0">
                <a:effectLst>
                  <a:outerShdw blurRad="38100" dist="38100" dir="2700000" algn="tl">
                    <a:srgbClr val="000000">
                      <a:alpha val="43137"/>
                    </a:srgbClr>
                  </a:outerShdw>
                </a:effectLst>
              </a:rPr>
              <a:t>Question 1</a:t>
            </a:r>
            <a:endParaRPr lang="en-US" sz="4800" b="0"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63231678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92939651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effectLst>
                  <a:outerShdw blurRad="38100" dist="38100" dir="2700000" algn="tl">
                    <a:srgbClr val="000000">
                      <a:alpha val="43137"/>
                    </a:srgbClr>
                  </a:outerShdw>
                </a:effectLst>
              </a:rPr>
              <a:t>Why do humans have a desire to explore the world, and in particular, dangerous places like the Arctic?</a:t>
            </a:r>
            <a:endParaRPr lang="en-US"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a:solidFill>
                  <a:schemeClr val="tx1"/>
                </a:solidFill>
                <a:latin typeface="+mn-lt"/>
                <a:ea typeface="+mn-ea"/>
                <a:cs typeface="+mn-cs"/>
              </a:rPr>
              <a:t>Students may say that humans explore because we are curious about our world. Another reason could be that we are looking for something in particular, the way early European Arctic explorers wanted to find an ocean route to Asia. Humans may also want to explore because they crave fame and accolades. </a:t>
            </a:r>
            <a:endParaRPr lang="en-US" dirty="0"/>
          </a:p>
        </p:txBody>
      </p:sp>
    </p:spTree>
    <p:extLst>
      <p:ext uri="{BB962C8B-B14F-4D97-AF65-F5344CB8AC3E}">
        <p14:creationId xmlns:p14="http://schemas.microsoft.com/office/powerpoint/2010/main" val="329227886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chemeClr val="tx2"/>
                </a:solidFill>
                <a:effectLst>
                  <a:outerShdw blurRad="38100" dist="38100" dir="2700000" algn="tl">
                    <a:srgbClr val="000000">
                      <a:alpha val="43137"/>
                    </a:srgbClr>
                  </a:outerShdw>
                </a:effectLst>
              </a:rPr>
              <a:t>In the first section, what details about the Arctic does author Lauren Tarshis include?</a:t>
            </a:r>
            <a:endParaRPr lang="en-US"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endParaRPr lang="en-US" dirty="0">
              <a:solidFill>
                <a:schemeClr val="tx1"/>
              </a:solidFill>
              <a:latin typeface="+mn-lt"/>
              <a:ea typeface="+mn-ea"/>
              <a:cs typeface="+mn-cs"/>
            </a:endParaRPr>
          </a:p>
          <a:p>
            <a:r>
              <a:rPr lang="en-US" dirty="0">
                <a:solidFill>
                  <a:schemeClr val="tx1"/>
                </a:solidFill>
                <a:latin typeface="+mn-lt"/>
                <a:ea typeface="+mn-ea"/>
                <a:cs typeface="+mn-cs"/>
              </a:rPr>
              <a:t> </a:t>
            </a:r>
            <a:r>
              <a:rPr lang="en-US" dirty="0">
                <a:solidFill>
                  <a:schemeClr val="tx1"/>
                </a:solidFill>
                <a:effectLst>
                  <a:outerShdw blurRad="38100" dist="38100" dir="2700000" algn="tl">
                    <a:srgbClr val="000000">
                      <a:alpha val="43137"/>
                    </a:srgbClr>
                  </a:outerShdw>
                </a:effectLst>
              </a:rPr>
              <a:t>Tarshis includes many details that convey how dangerous the Arctic is. For example, she writes that there are “blinding blizzards” and “frigid water” (5). She also explains that not even polar bears—creatures that thrive in the cold—go there, which shows just how inhospitable the region is. </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7401640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tx2"/>
                </a:solidFill>
              </a:rPr>
              <a:t>Why is </a:t>
            </a:r>
            <a:r>
              <a:rPr lang="en-US" sz="4000" dirty="0">
                <a:solidFill>
                  <a:schemeClr val="tx2"/>
                </a:solidFill>
              </a:rPr>
              <a:t>this information important to the story? (author’s craft)</a:t>
            </a:r>
            <a:endParaRPr lang="en-US" sz="4000" dirty="0"/>
          </a:p>
        </p:txBody>
      </p:sp>
      <p:sp>
        <p:nvSpPr>
          <p:cNvPr id="3" name="Content Placeholder 2"/>
          <p:cNvSpPr>
            <a:spLocks noGrp="1"/>
          </p:cNvSpPr>
          <p:nvPr>
            <p:ph idx="1"/>
          </p:nvPr>
        </p:nvSpPr>
        <p:spPr/>
        <p:txBody>
          <a:bodyPr/>
          <a:lstStyle/>
          <a:p>
            <a:r>
              <a:rPr lang="en-US" sz="4400" dirty="0">
                <a:solidFill>
                  <a:schemeClr val="tx1"/>
                </a:solidFill>
                <a:effectLst>
                  <a:outerShdw blurRad="38100" dist="38100" dir="2700000" algn="tl">
                    <a:srgbClr val="000000">
                      <a:alpha val="43137"/>
                    </a:srgbClr>
                  </a:outerShdw>
                </a:effectLst>
              </a:rPr>
              <a:t>These details are important to the story because they help the reader understand what Matthew Henson was facing as well as how courageous he was to have braved such a dangerous place. </a:t>
            </a:r>
            <a:endParaRPr lang="en-US" sz="4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3946557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0" dirty="0" smtClean="0">
                <a:effectLst>
                  <a:outerShdw blurRad="38100" dist="38100" dir="2700000" algn="tl">
                    <a:srgbClr val="000000">
                      <a:alpha val="43137"/>
                    </a:srgbClr>
                  </a:outerShdw>
                </a:effectLst>
              </a:rPr>
              <a:t>Question 2</a:t>
            </a:r>
            <a:endParaRPr lang="en-US" sz="4800" b="0"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3623853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chemeClr val="tx2"/>
                </a:solidFill>
                <a:effectLst>
                  <a:outerShdw blurRad="38100" dist="38100" dir="2700000" algn="tl">
                    <a:srgbClr val="000000">
                      <a:alpha val="43137"/>
                    </a:srgbClr>
                  </a:outerShdw>
                </a:effectLst>
              </a:rPr>
              <a:t>Reread the section “Fierce Ambitions.” In what ways were Henson and Peary </a:t>
            </a:r>
            <a:r>
              <a:rPr lang="en-US" sz="3200" dirty="0" smtClean="0">
                <a:solidFill>
                  <a:schemeClr val="tx2"/>
                </a:solidFill>
                <a:effectLst>
                  <a:outerShdw blurRad="38100" dist="38100" dir="2700000" algn="tl">
                    <a:srgbClr val="000000">
                      <a:alpha val="43137"/>
                    </a:srgbClr>
                  </a:outerShdw>
                </a:effectLst>
              </a:rPr>
              <a:t>different? </a:t>
            </a:r>
            <a:r>
              <a:rPr lang="en-US" sz="3200" dirty="0">
                <a:solidFill>
                  <a:schemeClr val="tx2"/>
                </a:solidFill>
                <a:effectLst>
                  <a:outerShdw blurRad="38100" dist="38100" dir="2700000" algn="tl">
                    <a:srgbClr val="000000">
                      <a:alpha val="43137"/>
                    </a:srgbClr>
                  </a:outerShdw>
                </a:effectLst>
              </a:rPr>
              <a:t>(compare and contrast)</a:t>
            </a:r>
            <a:endParaRPr lang="en-US"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4000" dirty="0">
                <a:solidFill>
                  <a:schemeClr val="tx1"/>
                </a:solidFill>
                <a:effectLst>
                  <a:outerShdw blurRad="38100" dist="38100" dir="2700000" algn="tl">
                    <a:srgbClr val="000000">
                      <a:alpha val="43137"/>
                    </a:srgbClr>
                  </a:outerShdw>
                </a:effectLst>
              </a:rPr>
              <a:t>As a white man, Peary had many opportunities and was educated as an engineer. Henson did not have the same opportunities and battled constant discrimination. He was largely self-educated and had to take low-level jobs for which he was overqualified. </a:t>
            </a:r>
            <a:endParaRPr lang="en-US"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407489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chemeClr val="tx2"/>
                </a:solidFill>
                <a:effectLst>
                  <a:outerShdw blurRad="38100" dist="38100" dir="2700000" algn="tl">
                    <a:srgbClr val="000000">
                      <a:alpha val="43137"/>
                    </a:srgbClr>
                  </a:outerShdw>
                </a:effectLst>
              </a:rPr>
              <a:t>Reread the section “Fierce Ambitions.” In what ways were Henson and Peary </a:t>
            </a:r>
            <a:r>
              <a:rPr lang="en-US" sz="3200" dirty="0" smtClean="0">
                <a:solidFill>
                  <a:schemeClr val="tx2"/>
                </a:solidFill>
                <a:effectLst>
                  <a:outerShdw blurRad="38100" dist="38100" dir="2700000" algn="tl">
                    <a:srgbClr val="000000">
                      <a:alpha val="43137"/>
                    </a:srgbClr>
                  </a:outerShdw>
                </a:effectLst>
              </a:rPr>
              <a:t>similar? </a:t>
            </a:r>
            <a:r>
              <a:rPr lang="en-US" sz="3200" dirty="0">
                <a:solidFill>
                  <a:schemeClr val="tx2"/>
                </a:solidFill>
                <a:effectLst>
                  <a:outerShdw blurRad="38100" dist="38100" dir="2700000" algn="tl">
                    <a:srgbClr val="000000">
                      <a:alpha val="43137"/>
                    </a:srgbClr>
                  </a:outerShdw>
                </a:effectLst>
              </a:rPr>
              <a:t>(compare and contrast)</a:t>
            </a:r>
            <a:endParaRPr lang="en-US"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5400" dirty="0">
                <a:solidFill>
                  <a:schemeClr val="tx1"/>
                </a:solidFill>
                <a:effectLst>
                  <a:outerShdw blurRad="38100" dist="38100" dir="2700000" algn="tl">
                    <a:srgbClr val="000000">
                      <a:alpha val="43137"/>
                    </a:srgbClr>
                  </a:outerShdw>
                </a:effectLst>
              </a:rPr>
              <a:t>But both men were adventurous, and determined, and dreamed of exploring the world and reaching the North Pole. </a:t>
            </a:r>
            <a:endParaRPr lang="en-US" sz="5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665394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effectLst>
                  <a:outerShdw blurRad="38100" dist="38100" dir="2700000" algn="tl">
                    <a:srgbClr val="000000">
                      <a:alpha val="43137"/>
                    </a:srgbClr>
                  </a:outerShdw>
                </a:effectLst>
              </a:rPr>
              <a:t>Question 3</a:t>
            </a:r>
            <a:endParaRPr lang="en-US" b="0"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84787548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chemeClr val="tx2"/>
                </a:solidFill>
                <a:effectLst>
                  <a:outerShdw blurRad="38100" dist="38100" dir="2700000" algn="tl">
                    <a:srgbClr val="000000">
                      <a:alpha val="43137"/>
                    </a:srgbClr>
                  </a:outerShdw>
                </a:effectLst>
              </a:rPr>
              <a:t>How did Henson’s friendships with the Inuit help him and Peary in their Arctic</a:t>
            </a:r>
            <a:br>
              <a:rPr lang="en-US" sz="3200" dirty="0">
                <a:solidFill>
                  <a:schemeClr val="tx2"/>
                </a:solidFill>
                <a:effectLst>
                  <a:outerShdw blurRad="38100" dist="38100" dir="2700000" algn="tl">
                    <a:srgbClr val="000000">
                      <a:alpha val="43137"/>
                    </a:srgbClr>
                  </a:outerShdw>
                </a:effectLst>
              </a:rPr>
            </a:br>
            <a:r>
              <a:rPr lang="en-US" sz="3200" dirty="0">
                <a:solidFill>
                  <a:schemeClr val="tx2"/>
                </a:solidFill>
                <a:effectLst>
                  <a:outerShdw blurRad="38100" dist="38100" dir="2700000" algn="tl">
                    <a:srgbClr val="000000">
                      <a:alpha val="43137"/>
                    </a:srgbClr>
                  </a:outerShdw>
                </a:effectLst>
              </a:rPr>
              <a:t>expeditions? (key ideas)</a:t>
            </a:r>
            <a:endParaRPr lang="en-US"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3600" dirty="0">
                <a:solidFill>
                  <a:schemeClr val="tx1"/>
                </a:solidFill>
                <a:effectLst>
                  <a:outerShdw blurRad="38100" dist="38100" dir="2700000" algn="tl">
                    <a:srgbClr val="000000">
                      <a:alpha val="43137"/>
                    </a:srgbClr>
                  </a:outerShdw>
                </a:effectLst>
              </a:rPr>
              <a:t>Because of these friendships, Henson learned important survival skills from the Inuit that “no other American or European Arctic explorer” had (8). The Inuit taught Henson to hunt, to icefish, and to drive a sled. This knowledge would be key to success in Henson and Peary’s Arctic exploration. </a:t>
            </a:r>
            <a:endParaRPr lang="en-US"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3487161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Construction design template">
  <a:themeElements>
    <a:clrScheme name="Custom 1">
      <a:dk1>
        <a:sysClr val="windowText" lastClr="000000"/>
      </a:dk1>
      <a:lt1>
        <a:sysClr val="window" lastClr="FFFFFF"/>
      </a:lt1>
      <a:dk2>
        <a:srgbClr val="073E87"/>
      </a:dk2>
      <a:lt2>
        <a:srgbClr val="C6E7FC"/>
      </a:lt2>
      <a:accent1>
        <a:srgbClr val="65B2FF"/>
      </a:accent1>
      <a:accent2>
        <a:srgbClr val="4584D3"/>
      </a:accent2>
      <a:accent3>
        <a:srgbClr val="5BD078"/>
      </a:accent3>
      <a:accent4>
        <a:srgbClr val="A5D028"/>
      </a:accent4>
      <a:accent5>
        <a:srgbClr val="0682FF"/>
      </a:accent5>
      <a:accent6>
        <a:srgbClr val="05E0DB"/>
      </a:accent6>
      <a:hlink>
        <a:srgbClr val="0080FF"/>
      </a:hlink>
      <a:folHlink>
        <a:srgbClr val="5EAEFF"/>
      </a:folHlink>
    </a:clrScheme>
    <a:fontScheme name="Office Theme">
      <a:majorFont>
        <a:latin typeface="Impact"/>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Office Theme 1">
        <a:dk1>
          <a:srgbClr val="000000"/>
        </a:dk1>
        <a:lt1>
          <a:srgbClr val="EAE8E2"/>
        </a:lt1>
        <a:dk2>
          <a:srgbClr val="5F5F5F"/>
        </a:dk2>
        <a:lt2>
          <a:srgbClr val="FDBC03"/>
        </a:lt2>
        <a:accent1>
          <a:srgbClr val="A7C1CB"/>
        </a:accent1>
        <a:accent2>
          <a:srgbClr val="AFAA9F"/>
        </a:accent2>
        <a:accent3>
          <a:srgbClr val="B6B6B6"/>
        </a:accent3>
        <a:accent4>
          <a:srgbClr val="C8C6C1"/>
        </a:accent4>
        <a:accent5>
          <a:srgbClr val="D0DDE2"/>
        </a:accent5>
        <a:accent6>
          <a:srgbClr val="9E9A90"/>
        </a:accent6>
        <a:hlink>
          <a:srgbClr val="A38D77"/>
        </a:hlink>
        <a:folHlink>
          <a:srgbClr val="73675F"/>
        </a:folHlink>
      </a:clrScheme>
      <a:clrMap bg1="dk2" tx1="lt1" bg2="dk1" tx2="lt2" accent1="accent1" accent2="accent2" accent3="accent3" accent4="accent4" accent5="accent5" accent6="accent6" hlink="hlink" folHlink="folHlink"/>
    </a:extraClrScheme>
    <a:extraClrScheme>
      <a:clrScheme name="Office Theme 2">
        <a:dk1>
          <a:srgbClr val="333333"/>
        </a:dk1>
        <a:lt1>
          <a:srgbClr val="FFFFFF"/>
        </a:lt1>
        <a:dk2>
          <a:srgbClr val="B75E31"/>
        </a:dk2>
        <a:lt2>
          <a:srgbClr val="463828"/>
        </a:lt2>
        <a:accent1>
          <a:srgbClr val="E09F98"/>
        </a:accent1>
        <a:accent2>
          <a:srgbClr val="969696"/>
        </a:accent2>
        <a:accent3>
          <a:srgbClr val="FFFFFF"/>
        </a:accent3>
        <a:accent4>
          <a:srgbClr val="2A2A2A"/>
        </a:accent4>
        <a:accent5>
          <a:srgbClr val="EDCDCA"/>
        </a:accent5>
        <a:accent6>
          <a:srgbClr val="878787"/>
        </a:accent6>
        <a:hlink>
          <a:srgbClr val="CDC0A5"/>
        </a:hlink>
        <a:folHlink>
          <a:srgbClr val="E4D8CA"/>
        </a:folHlink>
      </a:clrScheme>
      <a:clrMap bg1="lt1" tx1="dk1" bg2="lt2" tx2="dk2" accent1="accent1" accent2="accent2" accent3="accent3" accent4="accent4" accent5="accent5" accent6="accent6" hlink="hlink" folHlink="folHlink"/>
    </a:extraClrScheme>
    <a:extraClrScheme>
      <a:clrScheme name="Office Theme 3">
        <a:dk1>
          <a:srgbClr val="333333"/>
        </a:dk1>
        <a:lt1>
          <a:srgbClr val="FFFFFF"/>
        </a:lt1>
        <a:dk2>
          <a:srgbClr val="4D4D4D"/>
        </a:dk2>
        <a:lt2>
          <a:srgbClr val="000000"/>
        </a:lt2>
        <a:accent1>
          <a:srgbClr val="C0C0C0"/>
        </a:accent1>
        <a:accent2>
          <a:srgbClr val="969696"/>
        </a:accent2>
        <a:accent3>
          <a:srgbClr val="FFFFFF"/>
        </a:accent3>
        <a:accent4>
          <a:srgbClr val="2A2A2A"/>
        </a:accent4>
        <a:accent5>
          <a:srgbClr val="DCDCDC"/>
        </a:accent5>
        <a:accent6>
          <a:srgbClr val="878787"/>
        </a:accent6>
        <a:hlink>
          <a:srgbClr val="B2B2B2"/>
        </a:hlink>
        <a:folHlink>
          <a:srgbClr val="DDDDDD"/>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EAE8E2"/>
        </a:lt1>
        <a:dk2>
          <a:srgbClr val="783A34"/>
        </a:dk2>
        <a:lt2>
          <a:srgbClr val="FFCC99"/>
        </a:lt2>
        <a:accent1>
          <a:srgbClr val="83AAAD"/>
        </a:accent1>
        <a:accent2>
          <a:srgbClr val="C09F8E"/>
        </a:accent2>
        <a:accent3>
          <a:srgbClr val="BEAEAE"/>
        </a:accent3>
        <a:accent4>
          <a:srgbClr val="C8C6C1"/>
        </a:accent4>
        <a:accent5>
          <a:srgbClr val="C1D2D3"/>
        </a:accent5>
        <a:accent6>
          <a:srgbClr val="AE9080"/>
        </a:accent6>
        <a:hlink>
          <a:srgbClr val="766758"/>
        </a:hlink>
        <a:folHlink>
          <a:srgbClr val="A06766"/>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EAE8E2"/>
        </a:lt1>
        <a:dk2>
          <a:srgbClr val="246C76"/>
        </a:dk2>
        <a:lt2>
          <a:srgbClr val="FFCC99"/>
        </a:lt2>
        <a:accent1>
          <a:srgbClr val="E09850"/>
        </a:accent1>
        <a:accent2>
          <a:srgbClr val="99AEB5"/>
        </a:accent2>
        <a:accent3>
          <a:srgbClr val="ACBABD"/>
        </a:accent3>
        <a:accent4>
          <a:srgbClr val="C8C6C1"/>
        </a:accent4>
        <a:accent5>
          <a:srgbClr val="EDCAB3"/>
        </a:accent5>
        <a:accent6>
          <a:srgbClr val="8A9DA4"/>
        </a:accent6>
        <a:hlink>
          <a:srgbClr val="70AFBC"/>
        </a:hlink>
        <a:folHlink>
          <a:srgbClr val="72919C"/>
        </a:folHlink>
      </a:clrScheme>
      <a:clrMap bg1="dk2" tx1="lt1" bg2="dk1" tx2="lt2" accent1="accent1" accent2="accent2" accent3="accent3" accent4="accent4" accent5="accent5" accent6="accent6" hlink="hlink" folHlink="folHlink"/>
    </a:extraClrScheme>
    <a:extraClrScheme>
      <a:clrScheme name="Office Theme 6">
        <a:dk1>
          <a:srgbClr val="000000"/>
        </a:dk1>
        <a:lt1>
          <a:srgbClr val="EAE8E2"/>
        </a:lt1>
        <a:dk2>
          <a:srgbClr val="50627C"/>
        </a:dk2>
        <a:lt2>
          <a:srgbClr val="FFCC00"/>
        </a:lt2>
        <a:accent1>
          <a:srgbClr val="87B3BD"/>
        </a:accent1>
        <a:accent2>
          <a:srgbClr val="AFAA9F"/>
        </a:accent2>
        <a:accent3>
          <a:srgbClr val="B3B7BF"/>
        </a:accent3>
        <a:accent4>
          <a:srgbClr val="C8C6C1"/>
        </a:accent4>
        <a:accent5>
          <a:srgbClr val="C3D6DB"/>
        </a:accent5>
        <a:accent6>
          <a:srgbClr val="9E9A90"/>
        </a:accent6>
        <a:hlink>
          <a:srgbClr val="A38D77"/>
        </a:hlink>
        <a:folHlink>
          <a:srgbClr val="73675F"/>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Construction design template</Template>
  <TotalTime>1584</TotalTime>
  <Words>732</Words>
  <Application>Microsoft Office PowerPoint</Application>
  <PresentationFormat>On-screen Show (4:3)</PresentationFormat>
  <Paragraphs>34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Construction design template</vt:lpstr>
      <vt:lpstr>Frozen Dreams Discussion</vt:lpstr>
      <vt:lpstr>Question 1</vt:lpstr>
      <vt:lpstr>In the first section, what details about the Arctic does author Lauren Tarshis include?</vt:lpstr>
      <vt:lpstr>Why is this information important to the story? (author’s craft)</vt:lpstr>
      <vt:lpstr>Question 2</vt:lpstr>
      <vt:lpstr>Reread the section “Fierce Ambitions.” In what ways were Henson and Peary different? (compare and contrast)</vt:lpstr>
      <vt:lpstr>Reread the section “Fierce Ambitions.” In what ways were Henson and Peary similar? (compare and contrast)</vt:lpstr>
      <vt:lpstr>Question 3</vt:lpstr>
      <vt:lpstr>How did Henson’s friendships with the Inuit help him and Peary in their Arctic expeditions? (key ideas)</vt:lpstr>
      <vt:lpstr>Question 4</vt:lpstr>
      <vt:lpstr>What does the illustrated map on page 8 help you understand? (text features)</vt:lpstr>
      <vt:lpstr>Question 5</vt:lpstr>
      <vt:lpstr>On page 9, Tarshis writes that in the 1960s, “the accomplishments of African Americans began to rise up and out of history’s shadows.” What does she mean by “history’s shadows”? (figurative language)</vt:lpstr>
      <vt:lpstr>Question 6</vt:lpstr>
      <vt:lpstr>Analyze the title of the article. How can a dream be frozen? (text features)</vt:lpstr>
      <vt:lpstr>Analyze the title of the article. How does the title relate to Henson? (text features)</vt:lpstr>
      <vt:lpstr>Critical-Thinking Questions “Frozen Dreams”</vt:lpstr>
      <vt:lpstr>Question 1</vt:lpstr>
      <vt:lpstr>Why is it important to learn about figures from the past who have been left out of history books?</vt:lpstr>
      <vt:lpstr>Question 2</vt:lpstr>
      <vt:lpstr>Why do humans have a desire to explore the world, and in particular, dangerous places like the Arctic?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Frozen Dreams Discussion</dc:title>
  <dc:creator>Brigitta Post</dc:creator>
  <cp:lastModifiedBy>Brigitta Post</cp:lastModifiedBy>
  <cp:revision>10</cp:revision>
  <dcterms:created xsi:type="dcterms:W3CDTF">2020-01-29T13:44:58Z</dcterms:created>
  <dcterms:modified xsi:type="dcterms:W3CDTF">2020-01-31T00:39:14Z</dcterms:modified>
</cp:coreProperties>
</file>